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67" r:id="rId2"/>
    <p:sldId id="266" r:id="rId3"/>
    <p:sldId id="465" r:id="rId4"/>
    <p:sldId id="466" r:id="rId5"/>
    <p:sldId id="299" r:id="rId6"/>
    <p:sldId id="333" r:id="rId7"/>
    <p:sldId id="302" r:id="rId8"/>
    <p:sldId id="332" r:id="rId9"/>
    <p:sldId id="331" r:id="rId10"/>
    <p:sldId id="334" r:id="rId11"/>
    <p:sldId id="307" r:id="rId12"/>
    <p:sldId id="308" r:id="rId13"/>
    <p:sldId id="314" r:id="rId14"/>
    <p:sldId id="315" r:id="rId15"/>
    <p:sldId id="317" r:id="rId16"/>
    <p:sldId id="323" r:id="rId17"/>
    <p:sldId id="319" r:id="rId18"/>
    <p:sldId id="321" r:id="rId19"/>
    <p:sldId id="322" r:id="rId20"/>
    <p:sldId id="324" r:id="rId21"/>
    <p:sldId id="325" r:id="rId22"/>
    <p:sldId id="326" r:id="rId23"/>
    <p:sldId id="327" r:id="rId24"/>
    <p:sldId id="305" r:id="rId25"/>
    <p:sldId id="306" r:id="rId26"/>
    <p:sldId id="328" r:id="rId27"/>
    <p:sldId id="309" r:id="rId28"/>
    <p:sldId id="310" r:id="rId29"/>
    <p:sldId id="311" r:id="rId30"/>
    <p:sldId id="329" r:id="rId31"/>
    <p:sldId id="313" r:id="rId32"/>
    <p:sldId id="330" r:id="rId33"/>
    <p:sldId id="26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  <a:srgbClr val="0D4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92" d="100"/>
          <a:sy n="92" d="100"/>
        </p:scale>
        <p:origin x="79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4D8AA-78BF-478C-A743-6330656A750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0231F-5B7E-4F6E-B94E-7EB81AD2E0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64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月底，全国汽车保有量</a:t>
            </a:r>
            <a:r>
              <a:rPr lang="en-US" altLang="zh-CN" dirty="0"/>
              <a:t>4.06</a:t>
            </a:r>
            <a:r>
              <a:rPr lang="zh-CN" altLang="en-US" dirty="0"/>
              <a:t>亿辆，其中新能源汽车</a:t>
            </a:r>
            <a:r>
              <a:rPr lang="en-US" altLang="zh-CN" dirty="0"/>
              <a:t>1001</a:t>
            </a:r>
            <a:r>
              <a:rPr lang="zh-CN" altLang="en-US" dirty="0"/>
              <a:t>万辆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D6402-5198-4584-9AFE-F352FD2DA5F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背景和意义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的阐述需要清晰的说明项目的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的内容！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为什么我们要做这个项目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，基于哪些背景需求，解决了这些需求有什么意义，这些意义才是我们科研工作的研究价值。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5B448-6802-43AE-A737-1B59E9BBB99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80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DFB88-C66D-4D4F-992A-21D8B5C2FC83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41467-023-38458-w" TargetMode="External"/><Relationship Id="rId3" Type="http://schemas.openxmlformats.org/officeDocument/2006/relationships/hyperlink" Target="https://doi.org/10.1016/j.egyr.2021.08.182" TargetMode="External"/><Relationship Id="rId7" Type="http://schemas.openxmlformats.org/officeDocument/2006/relationships/hyperlink" Target="https://doi.org/10.1109/jas.2023.12302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109/access.2020.2968939" TargetMode="External"/><Relationship Id="rId5" Type="http://schemas.openxmlformats.org/officeDocument/2006/relationships/hyperlink" Target="https://doi.org/10.3389/fmech.2021.719718" TargetMode="External"/><Relationship Id="rId4" Type="http://schemas.openxmlformats.org/officeDocument/2006/relationships/hyperlink" Target="https://doi.org/10.1016/j.egyr.2022.09.043" TargetMode="External"/><Relationship Id="rId9" Type="http://schemas.openxmlformats.org/officeDocument/2006/relationships/hyperlink" Target="https://doi.org/10.1038/s41467-020-15235-7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3974" y="1012760"/>
            <a:ext cx="10580345" cy="1792422"/>
          </a:xfrm>
        </p:spPr>
        <p:txBody>
          <a:bodyPr>
            <a:noAutofit/>
          </a:bodyPr>
          <a:lstStyle/>
          <a:p>
            <a:r>
              <a:rPr lang="zh-CN" altLang="en-US" sz="4000" b="1">
                <a:latin typeface="微软雅黑" panose="020B0503020204020204" pitchFamily="34" charset="-122"/>
                <a:ea typeface="微软雅黑" panose="020B0503020204020204" pitchFamily="34" charset="-122"/>
              </a:rPr>
              <a:t>电池全生命周期健康管理</a:t>
            </a:r>
            <a:endParaRPr lang="zh-CN" altLang="en-US" sz="4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96950" y="3659777"/>
            <a:ext cx="10198100" cy="113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9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Comprehensive Design </a:t>
            </a:r>
          </a:p>
          <a:p>
            <a:pPr>
              <a:lnSpc>
                <a:spcPct val="150000"/>
              </a:lnSpc>
            </a:pPr>
            <a:r>
              <a:rPr lang="en-US" altLang="zh-CN" sz="39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Mar 15</a:t>
            </a:r>
            <a:r>
              <a:rPr lang="zh-CN" altLang="en-US" sz="39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，</a:t>
            </a:r>
            <a:r>
              <a:rPr lang="en-US" altLang="zh-CN" sz="39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202</a:t>
            </a:r>
            <a:r>
              <a:rPr lang="en-US" sz="39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52358" y="5475908"/>
            <a:ext cx="461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小组成员：王浩羽、李宗润、徐涵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6888" y="2946400"/>
            <a:ext cx="8658225" cy="133985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D6FA940-BF17-93D6-E524-4A0991DBC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951" y="1896272"/>
            <a:ext cx="6230104" cy="1532727"/>
          </a:xfr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Microelectronics Part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徐涵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A5C43D-96BD-B578-C29F-0A04C2B7FA4F}"/>
              </a:ext>
            </a:extLst>
          </p:cNvPr>
          <p:cNvSpPr txBox="1"/>
          <p:nvPr/>
        </p:nvSpPr>
        <p:spPr>
          <a:xfrm>
            <a:off x="7057902" y="2809951"/>
            <a:ext cx="3365770" cy="123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Process Report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228227458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 report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5175" y="639445"/>
            <a:ext cx="923544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目标：测得电池的完整充放电曲线</a:t>
            </a:r>
          </a:p>
          <a:p>
            <a:endParaRPr lang="zh-CN" altLang="en-US" sz="2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工作：搭建控制电池充放电并对电压电流采样的硬件电路</a:t>
            </a:r>
          </a:p>
        </p:txBody>
      </p:sp>
      <p:sp>
        <p:nvSpPr>
          <p:cNvPr id="3" name="矩形 2"/>
          <p:cNvSpPr/>
          <p:nvPr/>
        </p:nvSpPr>
        <p:spPr>
          <a:xfrm>
            <a:off x="7904480" y="3361690"/>
            <a:ext cx="2056765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904480" y="3562350"/>
            <a:ext cx="2096135" cy="435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电压监测模块</a:t>
            </a:r>
          </a:p>
        </p:txBody>
      </p:sp>
      <p:sp>
        <p:nvSpPr>
          <p:cNvPr id="7" name="矩形 6"/>
          <p:cNvSpPr/>
          <p:nvPr/>
        </p:nvSpPr>
        <p:spPr>
          <a:xfrm>
            <a:off x="7904480" y="4463415"/>
            <a:ext cx="2072005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54010" y="4618355"/>
            <a:ext cx="2173605" cy="435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电流监测模块</a:t>
            </a:r>
          </a:p>
        </p:txBody>
      </p:sp>
      <p:sp>
        <p:nvSpPr>
          <p:cNvPr id="10" name="矩形 9"/>
          <p:cNvSpPr/>
          <p:nvPr/>
        </p:nvSpPr>
        <p:spPr>
          <a:xfrm>
            <a:off x="5041265" y="2858135"/>
            <a:ext cx="1560195" cy="29610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104765" y="3997960"/>
            <a:ext cx="1433195" cy="435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电池采样芯片</a:t>
            </a:r>
          </a:p>
        </p:txBody>
      </p:sp>
      <p:sp>
        <p:nvSpPr>
          <p:cNvPr id="12" name="左箭头 11"/>
          <p:cNvSpPr/>
          <p:nvPr/>
        </p:nvSpPr>
        <p:spPr>
          <a:xfrm>
            <a:off x="6731635" y="3619500"/>
            <a:ext cx="979170" cy="485775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/>
        </p:nvSpPr>
        <p:spPr>
          <a:xfrm>
            <a:off x="6731635" y="4656455"/>
            <a:ext cx="979170" cy="485775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21155" y="3997960"/>
            <a:ext cx="1864360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717675" y="4174490"/>
            <a:ext cx="1840230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stm32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芯片</a:t>
            </a:r>
          </a:p>
        </p:txBody>
      </p:sp>
      <p:sp>
        <p:nvSpPr>
          <p:cNvPr id="16" name="矩形 15"/>
          <p:cNvSpPr/>
          <p:nvPr/>
        </p:nvSpPr>
        <p:spPr>
          <a:xfrm>
            <a:off x="471170" y="5632450"/>
            <a:ext cx="1864360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7865" y="5819775"/>
            <a:ext cx="1792605" cy="435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储存模块</a:t>
            </a:r>
          </a:p>
        </p:txBody>
      </p:sp>
      <p:sp>
        <p:nvSpPr>
          <p:cNvPr id="18" name="右箭头 17"/>
          <p:cNvSpPr/>
          <p:nvPr/>
        </p:nvSpPr>
        <p:spPr>
          <a:xfrm rot="18840000">
            <a:off x="1414145" y="4999355"/>
            <a:ext cx="730250" cy="48577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03375" y="2451100"/>
            <a:ext cx="1954530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620520" y="2639695"/>
            <a:ext cx="2880995" cy="297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无线通信模块</a:t>
            </a:r>
          </a:p>
        </p:txBody>
      </p:sp>
      <p:sp>
        <p:nvSpPr>
          <p:cNvPr id="21" name="上箭头 20"/>
          <p:cNvSpPr/>
          <p:nvPr/>
        </p:nvSpPr>
        <p:spPr>
          <a:xfrm>
            <a:off x="2399665" y="3329305"/>
            <a:ext cx="361950" cy="57023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35580" y="5632450"/>
            <a:ext cx="2131060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761615" y="5819140"/>
            <a:ext cx="2105025" cy="40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电池充电模块</a:t>
            </a:r>
          </a:p>
        </p:txBody>
      </p:sp>
      <p:sp>
        <p:nvSpPr>
          <p:cNvPr id="27" name="右箭头 26"/>
          <p:cNvSpPr/>
          <p:nvPr/>
        </p:nvSpPr>
        <p:spPr>
          <a:xfrm rot="3000000">
            <a:off x="3259455" y="4982210"/>
            <a:ext cx="730250" cy="48577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5041265" y="5897880"/>
            <a:ext cx="3749040" cy="48577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964930" y="5674360"/>
            <a:ext cx="1864360" cy="81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451340" y="5850890"/>
            <a:ext cx="1792605" cy="435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电池</a:t>
            </a:r>
          </a:p>
        </p:txBody>
      </p:sp>
      <p:sp>
        <p:nvSpPr>
          <p:cNvPr id="31" name="左箭头 30"/>
          <p:cNvSpPr/>
          <p:nvPr/>
        </p:nvSpPr>
        <p:spPr>
          <a:xfrm rot="3600000">
            <a:off x="9925685" y="4587875"/>
            <a:ext cx="1137285" cy="485775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箭头 31"/>
          <p:cNvSpPr/>
          <p:nvPr/>
        </p:nvSpPr>
        <p:spPr>
          <a:xfrm>
            <a:off x="3729355" y="4145280"/>
            <a:ext cx="1067435" cy="485775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 report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5175" y="846455"/>
            <a:ext cx="92354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电压监测电路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5355" y="1784350"/>
            <a:ext cx="96723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ADS1115是德州仪器推出的具有IIC接口的16位ADC转换器，超小型X2QFN或VSSOP 封装，低功耗（20uA），宽电压输入2.0V-5.5V</a:t>
            </a:r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" y="3202940"/>
            <a:ext cx="7011035" cy="36366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67195" y="3429000"/>
            <a:ext cx="47351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量程合适：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0-6.144V</a:t>
            </a:r>
          </a:p>
          <a:p>
            <a:endParaRPr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引脚少，方便封装：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ssop10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 report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5175" y="846455"/>
            <a:ext cx="92354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电压监测电路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5355" y="1784350"/>
            <a:ext cx="96723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855"/>
            <a:ext cx="12192000" cy="44030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 report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5175" y="846455"/>
            <a:ext cx="92354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电压监测电路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5355" y="1784350"/>
            <a:ext cx="96723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0" y="1243965"/>
            <a:ext cx="5715000" cy="51625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 report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5175" y="846455"/>
            <a:ext cx="92354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电流监测电路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5355" y="1645285"/>
            <a:ext cx="100863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INA226 是一款分流/功率监视器，具有I2C™或 SMBUS 兼容接口。该器件监视分流压降和总线电源。可编程校准值、转换时间和取平均值功能与内部乘法器相结合，可实现电流值（单位为安培）和功率的直接读取。</a:t>
            </a:r>
          </a:p>
        </p:txBody>
      </p:sp>
      <p:pic>
        <p:nvPicPr>
          <p:cNvPr id="5" name="图片 4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715" y="3319780"/>
            <a:ext cx="6666865" cy="31718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 report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5175" y="846455"/>
            <a:ext cx="92354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电流监测电路</a:t>
            </a:r>
          </a:p>
        </p:txBody>
      </p:sp>
      <p:pic>
        <p:nvPicPr>
          <p:cNvPr id="7" name="图片 6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85" y="2132965"/>
            <a:ext cx="12192000" cy="34944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 report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5175" y="846455"/>
            <a:ext cx="92354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电流监测电路</a:t>
            </a:r>
          </a:p>
        </p:txBody>
      </p:sp>
      <p:pic>
        <p:nvPicPr>
          <p:cNvPr id="7" name="图片 6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0" y="2142295"/>
            <a:ext cx="12192000" cy="34944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 report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5175" y="846455"/>
            <a:ext cx="92354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电流监测电路</a:t>
            </a:r>
          </a:p>
        </p:txBody>
      </p:sp>
      <p:pic>
        <p:nvPicPr>
          <p:cNvPr id="4" name="图片 3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5" y="1068705"/>
            <a:ext cx="6591300" cy="54006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 report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5175" y="846455"/>
            <a:ext cx="923544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储存模块电路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5175" y="2038350"/>
            <a:ext cx="9235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W25Q64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储存芯片</a:t>
            </a:r>
          </a:p>
        </p:txBody>
      </p:sp>
      <p:pic>
        <p:nvPicPr>
          <p:cNvPr id="10" name="图片 9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55" y="1091565"/>
            <a:ext cx="7138035" cy="53517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43550" y="127416"/>
            <a:ext cx="1918780" cy="579748"/>
          </a:xfrm>
        </p:spPr>
        <p:txBody>
          <a:bodyPr>
            <a:no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Outline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972720" y="281305"/>
            <a:ext cx="10246559" cy="42474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9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Background, Significance and Objectives</a:t>
            </a:r>
            <a:endParaRPr lang="en-US" altLang="zh-CN" sz="2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altLang="zh-CN" sz="2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9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Progress report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9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Plan</a:t>
            </a:r>
            <a:endParaRPr lang="en-US" altLang="zh-CN" sz="2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9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1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Plan</a:t>
            </a:r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3991570"/>
              </p:ext>
            </p:extLst>
          </p:nvPr>
        </p:nvGraphicFramePr>
        <p:xfrm>
          <a:off x="1153160" y="1287145"/>
          <a:ext cx="9658350" cy="402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0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16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Personal Thesis Topic</a:t>
                      </a:r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Specific </a:t>
                      </a:r>
                      <a:r>
                        <a:rPr lang="en-US" altLang="zh-CN"/>
                        <a:t>M</a:t>
                      </a:r>
                      <a:r>
                        <a:rPr lang="zh-CN" altLang="en-US"/>
                        <a:t>atters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Owner</a:t>
                      </a:r>
                      <a:endParaRPr lang="zh-CN" altLang="en-US"/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Time F</a:t>
                      </a:r>
                      <a:r>
                        <a:rPr lang="zh-CN" altLang="en-US"/>
                        <a:t>rame</a:t>
                      </a:r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sym typeface="+mn-ea"/>
                        </a:rPr>
                        <a:t>电池健康状态监测硬件系统；</a:t>
                      </a:r>
                    </a:p>
                    <a:p>
                      <a:pPr>
                        <a:buNone/>
                      </a:pPr>
                      <a:endParaRPr lang="zh-CN" altLang="en-US" sz="1800" b="1" u="sng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完整电池充放电曲线获取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徐涵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3.1-3.15</a:t>
                      </a:r>
                      <a:r>
                        <a:rPr lang="zh-CN" altLang="en-US" dirty="0"/>
                        <a:t>：电压电流监测模块搭建与测试</a:t>
                      </a:r>
                    </a:p>
                    <a:p>
                      <a:pPr>
                        <a:buNone/>
                      </a:pPr>
                      <a:r>
                        <a:rPr lang="en-US" altLang="zh-CN" dirty="0"/>
                        <a:t>3.15-3.30</a:t>
                      </a:r>
                      <a:r>
                        <a:rPr lang="zh-CN" altLang="en-US" dirty="0"/>
                        <a:t>：电池充电模块搭建与测试</a:t>
                      </a:r>
                    </a:p>
                    <a:p>
                      <a:pPr>
                        <a:buNone/>
                      </a:pPr>
                      <a:r>
                        <a:rPr lang="en-US" altLang="zh-CN" dirty="0"/>
                        <a:t>4.1-4.15</a:t>
                      </a:r>
                      <a:r>
                        <a:rPr lang="zh-CN" altLang="en-US" dirty="0"/>
                        <a:t>：电池完整充放电曲线获得与无线通信模块搭建</a:t>
                      </a:r>
                    </a:p>
                    <a:p>
                      <a:pPr>
                        <a:buNone/>
                      </a:pPr>
                      <a:r>
                        <a:rPr lang="en-US" altLang="zh-CN" dirty="0"/>
                        <a:t>4.15-4.30</a:t>
                      </a:r>
                      <a:r>
                        <a:rPr lang="zh-CN" altLang="en-US" dirty="0"/>
                        <a:t>：完整模块运行与测试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D6FA940-BF17-93D6-E524-4A0991DBC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013" y="1525523"/>
            <a:ext cx="6230104" cy="1532727"/>
          </a:xfr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Computer Science Part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王浩羽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A5C43D-96BD-B578-C29F-0A04C2B7FA4F}"/>
              </a:ext>
            </a:extLst>
          </p:cNvPr>
          <p:cNvSpPr txBox="1"/>
          <p:nvPr/>
        </p:nvSpPr>
        <p:spPr>
          <a:xfrm>
            <a:off x="7301346" y="1525523"/>
            <a:ext cx="3365770" cy="3700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Goals and Objectives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Proposed Methods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Data Exploration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Data Processing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Experimental Results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336685769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Goals and Objectives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9364" y="1648353"/>
            <a:ext cx="5722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Based on charging curves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 EIS curves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Predict battery Remaining Useful Life (RUL)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Capacity decreases to 80% of original capacity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FF2CA4-2F1D-AE4B-E762-3CD2A87F7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079" y="3548628"/>
            <a:ext cx="4409334" cy="30807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C3B5C6-35B4-1BC8-CFCA-E8104ED1AE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382" y="1055873"/>
            <a:ext cx="3881335" cy="1913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2ED79E-B8DD-94B9-13C8-180CB150C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573" y="911976"/>
            <a:ext cx="1909287" cy="189574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Proposed Methods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74148" y="1415095"/>
            <a:ext cx="2952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Predict SOH(t)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A84F3C-948D-34EA-6463-39D06FD74A73}"/>
              </a:ext>
            </a:extLst>
          </p:cNvPr>
          <p:cNvGrpSpPr/>
          <p:nvPr/>
        </p:nvGrpSpPr>
        <p:grpSpPr>
          <a:xfrm>
            <a:off x="682831" y="2757438"/>
            <a:ext cx="9981209" cy="3255594"/>
            <a:chOff x="166255" y="2810877"/>
            <a:chExt cx="9981209" cy="325559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D0D03D7-2C3D-E167-F972-2F0ED73E0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721" y="2810878"/>
              <a:ext cx="2599743" cy="325559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C03720F-3AEB-B91F-E783-A600358E7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55" y="2810878"/>
              <a:ext cx="4153930" cy="325559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0CFCC6D-3FD4-70FD-C3E7-F2CFF835D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572" y="2810877"/>
              <a:ext cx="2952762" cy="3255594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381886" y="1415095"/>
            <a:ext cx="275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 Processing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BC1600-5554-ED61-6DA3-603EB4C05626}"/>
              </a:ext>
            </a:extLst>
          </p:cNvPr>
          <p:cNvSpPr txBox="1"/>
          <p:nvPr/>
        </p:nvSpPr>
        <p:spPr>
          <a:xfrm>
            <a:off x="8211127" y="1412778"/>
            <a:ext cx="230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Estimate RUL</a:t>
            </a:r>
          </a:p>
        </p:txBody>
      </p:sp>
    </p:spTree>
    <p:extLst>
      <p:ext uri="{BB962C8B-B14F-4D97-AF65-F5344CB8AC3E}">
        <p14:creationId xmlns:p14="http://schemas.microsoft.com/office/powerpoint/2010/main" val="281071685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 Exploration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823745" y="1061514"/>
            <a:ext cx="518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Datasets: 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 battery already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 battery in future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8CEDCA1-B075-ADE3-19E4-327C049B1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5638"/>
              </p:ext>
            </p:extLst>
          </p:nvPr>
        </p:nvGraphicFramePr>
        <p:xfrm>
          <a:off x="1483919" y="2587145"/>
          <a:ext cx="8461665" cy="36337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3121">
                  <a:extLst>
                    <a:ext uri="{9D8B030D-6E8A-4147-A177-3AD203B41FA5}">
                      <a16:colId xmlns:a16="http://schemas.microsoft.com/office/drawing/2014/main" val="3815016043"/>
                    </a:ext>
                  </a:extLst>
                </a:gridCol>
                <a:gridCol w="2249661">
                  <a:extLst>
                    <a:ext uri="{9D8B030D-6E8A-4147-A177-3AD203B41FA5}">
                      <a16:colId xmlns:a16="http://schemas.microsoft.com/office/drawing/2014/main" val="1190302406"/>
                    </a:ext>
                  </a:extLst>
                </a:gridCol>
                <a:gridCol w="1733797">
                  <a:extLst>
                    <a:ext uri="{9D8B030D-6E8A-4147-A177-3AD203B41FA5}">
                      <a16:colId xmlns:a16="http://schemas.microsoft.com/office/drawing/2014/main" val="3443717068"/>
                    </a:ext>
                  </a:extLst>
                </a:gridCol>
                <a:gridCol w="1650670">
                  <a:extLst>
                    <a:ext uri="{9D8B030D-6E8A-4147-A177-3AD203B41FA5}">
                      <a16:colId xmlns:a16="http://schemas.microsoft.com/office/drawing/2014/main" val="1281454427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val="378575642"/>
                    </a:ext>
                  </a:extLst>
                </a:gridCol>
              </a:tblGrid>
              <a:tr h="827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battery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charging protocol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CC current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CV voltage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cycle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41020409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CC-CV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2.0A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904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243407441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CC-CV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2.0A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4.2V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898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215058070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2.0A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4.2V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911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945638081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3.0A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902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736385706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3.0A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920</a:t>
                      </a:r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318376812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3.0A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918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188981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90332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 Exploration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2" y="1136799"/>
            <a:ext cx="2459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 in datasets: 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FBF87F-0AC8-D704-4B98-A82E33DAA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4" y="2206916"/>
            <a:ext cx="4209685" cy="2074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88699C-F06E-B88A-6F3E-6A05DFF0C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280" y="1968877"/>
            <a:ext cx="2569133" cy="25509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0FCA94-CF8F-1ED6-273F-9C8012C10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83" y="2069415"/>
            <a:ext cx="3507053" cy="245037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70BE54F9-2FEC-0927-2039-946106CF072E}"/>
              </a:ext>
            </a:extLst>
          </p:cNvPr>
          <p:cNvSpPr txBox="1"/>
          <p:nvPr/>
        </p:nvSpPr>
        <p:spPr>
          <a:xfrm>
            <a:off x="707417" y="4909919"/>
            <a:ext cx="3380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Battery charging curves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 curve per cycle)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BFF3719-5CE5-2EA5-F2FE-7410C6955F18}"/>
              </a:ext>
            </a:extLst>
          </p:cNvPr>
          <p:cNvSpPr txBox="1"/>
          <p:nvPr/>
        </p:nvSpPr>
        <p:spPr>
          <a:xfrm>
            <a:off x="5120280" y="4906265"/>
            <a:ext cx="2749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Battery EIS curves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(1 curve per 10 cycle)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48DB606-8E2E-9D5E-6877-AF9A18E8FFA7}"/>
              </a:ext>
            </a:extLst>
          </p:cNvPr>
          <p:cNvSpPr txBox="1"/>
          <p:nvPr/>
        </p:nvSpPr>
        <p:spPr>
          <a:xfrm>
            <a:off x="8856640" y="5044764"/>
            <a:ext cx="2564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Discharging capacity</a:t>
            </a:r>
          </a:p>
        </p:txBody>
      </p:sp>
    </p:spTree>
    <p:extLst>
      <p:ext uri="{BB962C8B-B14F-4D97-AF65-F5344CB8AC3E}">
        <p14:creationId xmlns:p14="http://schemas.microsoft.com/office/powerpoint/2010/main" val="83066744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 Processing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Step1: Data Processing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E477EC3-805A-AEA2-CF7A-BDE3FBDD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04" y="833785"/>
            <a:ext cx="5408140" cy="266010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F4313780-726E-4B80-1A70-4218F03B5A52}"/>
              </a:ext>
            </a:extLst>
          </p:cNvPr>
          <p:cNvGrpSpPr/>
          <p:nvPr/>
        </p:nvGrpSpPr>
        <p:grpSpPr>
          <a:xfrm>
            <a:off x="4436505" y="3493887"/>
            <a:ext cx="6530358" cy="2868032"/>
            <a:chOff x="1014113" y="4219858"/>
            <a:chExt cx="5917430" cy="238987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E18D802-396E-3DE4-E706-0B62A159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219858"/>
              <a:ext cx="835543" cy="238987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348E137-8725-AAFC-91E0-3E7A4A172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13" y="4219858"/>
              <a:ext cx="4845223" cy="2389874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27D92D2-B35B-E816-414F-ADA6C114E8AA}"/>
              </a:ext>
            </a:extLst>
          </p:cNvPr>
          <p:cNvSpPr txBox="1"/>
          <p:nvPr/>
        </p:nvSpPr>
        <p:spPr>
          <a:xfrm>
            <a:off x="7481405" y="5607830"/>
            <a:ext cx="169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A154488-63EF-44C7-019F-EC3CB99EBD8A}"/>
              </a:ext>
            </a:extLst>
          </p:cNvPr>
          <p:cNvSpPr txBox="1"/>
          <p:nvPr/>
        </p:nvSpPr>
        <p:spPr>
          <a:xfrm>
            <a:off x="4809016" y="1010612"/>
            <a:ext cx="109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 Voltage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6F0853-145E-F84F-D9B8-75B89DED4B07}"/>
              </a:ext>
            </a:extLst>
          </p:cNvPr>
          <p:cNvSpPr txBox="1"/>
          <p:nvPr/>
        </p:nvSpPr>
        <p:spPr>
          <a:xfrm>
            <a:off x="4854539" y="3734695"/>
            <a:ext cx="114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Voltage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F477A5-17DA-7CEC-316C-B34398E52582}"/>
              </a:ext>
            </a:extLst>
          </p:cNvPr>
          <p:cNvSpPr txBox="1"/>
          <p:nvPr/>
        </p:nvSpPr>
        <p:spPr>
          <a:xfrm>
            <a:off x="7481404" y="2738470"/>
            <a:ext cx="174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510D4D-ED90-686E-46AF-C3D3D1B60C73}"/>
              </a:ext>
            </a:extLst>
          </p:cNvPr>
          <p:cNvSpPr txBox="1"/>
          <p:nvPr/>
        </p:nvSpPr>
        <p:spPr>
          <a:xfrm>
            <a:off x="382069" y="4057860"/>
            <a:ext cx="385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Sample points number</a:t>
            </a:r>
          </a:p>
          <a:p>
            <a:r>
              <a:rPr lang="en-US" altLang="zh-C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CC -&gt; U: 4.0V ~ 4.2V; I=2.0A</a:t>
            </a:r>
          </a:p>
          <a:p>
            <a:r>
              <a:rPr lang="en-US" altLang="zh-C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CV -&gt; I: 2.0A ~ 0.5A; U=4.2V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3569171-896F-BF13-2A16-441D1A2796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4" y="1506131"/>
            <a:ext cx="1790423" cy="2289744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6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5CBEE12-87BD-FC6C-D944-E7C0E92969DE}"/>
              </a:ext>
            </a:extLst>
          </p:cNvPr>
          <p:cNvSpPr txBox="1"/>
          <p:nvPr/>
        </p:nvSpPr>
        <p:spPr>
          <a:xfrm>
            <a:off x="382069" y="5330831"/>
            <a:ext cx="3067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Sample points number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 Voltage: 20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Current: 10</a:t>
            </a:r>
          </a:p>
        </p:txBody>
      </p:sp>
    </p:spTree>
    <p:extLst>
      <p:ext uri="{BB962C8B-B14F-4D97-AF65-F5344CB8AC3E}">
        <p14:creationId xmlns:p14="http://schemas.microsoft.com/office/powerpoint/2010/main" val="181343999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Experimental Results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7910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CapaDeepNet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Integrative Deep Neural Net of Charging Profiles and Electrochemical Impedance Spectroscopy for Precise Battery Capacity Prediction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70D150-1761-4689-56BA-B629FD428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90" y="999889"/>
            <a:ext cx="2437420" cy="2687399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471D649-B661-4CD3-89D8-DBB441C47DC8}"/>
              </a:ext>
            </a:extLst>
          </p:cNvPr>
          <p:cNvGraphicFramePr>
            <a:graphicFrameLocks noGrp="1"/>
          </p:cNvGraphicFramePr>
          <p:nvPr/>
        </p:nvGraphicFramePr>
        <p:xfrm>
          <a:off x="501568" y="3111648"/>
          <a:ext cx="4990770" cy="3188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1749">
                  <a:extLst>
                    <a:ext uri="{9D8B030D-6E8A-4147-A177-3AD203B41FA5}">
                      <a16:colId xmlns:a16="http://schemas.microsoft.com/office/drawing/2014/main" val="1122187977"/>
                    </a:ext>
                  </a:extLst>
                </a:gridCol>
                <a:gridCol w="1339627">
                  <a:extLst>
                    <a:ext uri="{9D8B030D-6E8A-4147-A177-3AD203B41FA5}">
                      <a16:colId xmlns:a16="http://schemas.microsoft.com/office/drawing/2014/main" val="1094098693"/>
                    </a:ext>
                  </a:extLst>
                </a:gridCol>
                <a:gridCol w="1444697">
                  <a:extLst>
                    <a:ext uri="{9D8B030D-6E8A-4147-A177-3AD203B41FA5}">
                      <a16:colId xmlns:a16="http://schemas.microsoft.com/office/drawing/2014/main" val="2270607531"/>
                    </a:ext>
                  </a:extLst>
                </a:gridCol>
                <a:gridCol w="1444697">
                  <a:extLst>
                    <a:ext uri="{9D8B030D-6E8A-4147-A177-3AD203B41FA5}">
                      <a16:colId xmlns:a16="http://schemas.microsoft.com/office/drawing/2014/main" val="1673751869"/>
                    </a:ext>
                  </a:extLst>
                </a:gridCol>
              </a:tblGrid>
              <a:tr h="3893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layer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in-dim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out-dim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65192623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30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92695968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60555670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410222221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128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48891267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662474861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82506624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75927507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73312421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69035992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93543894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311D0C-2B9E-E676-5810-8542645F16D6}"/>
              </a:ext>
            </a:extLst>
          </p:cNvPr>
          <p:cNvSpPr txBox="1"/>
          <p:nvPr/>
        </p:nvSpPr>
        <p:spPr>
          <a:xfrm>
            <a:off x="402171" y="2539722"/>
            <a:ext cx="2483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DeepNet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Structure: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67D5A4-0EB1-E6E7-9DE1-5BB6CB6ECBF9}"/>
              </a:ext>
            </a:extLst>
          </p:cNvPr>
          <p:cNvSpPr txBox="1"/>
          <p:nvPr/>
        </p:nvSpPr>
        <p:spPr>
          <a:xfrm>
            <a:off x="6040971" y="2573750"/>
            <a:ext cx="24835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Hyper Params: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Epoch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Batch Size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91997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Experimental Results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0" y="1028076"/>
            <a:ext cx="404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CapaDeepNet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Results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DE37A1-C28C-FF23-05D1-43BB0BA81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8" y="3146058"/>
            <a:ext cx="4180563" cy="22829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2579EE-2F60-B60F-41FE-E00079F62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24" y="3345030"/>
            <a:ext cx="4391492" cy="22829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315B10-888D-8AD5-84D2-88568C991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07" y="890698"/>
            <a:ext cx="4481610" cy="244729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31BF40B-712E-7725-0179-9F0309397FD9}"/>
              </a:ext>
            </a:extLst>
          </p:cNvPr>
          <p:cNvSpPr txBox="1"/>
          <p:nvPr/>
        </p:nvSpPr>
        <p:spPr>
          <a:xfrm>
            <a:off x="1480457" y="5743306"/>
            <a:ext cx="328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0: Training Data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(training and validation)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8B3F03-6989-4918-7EFA-020BC3AFBC81}"/>
              </a:ext>
            </a:extLst>
          </p:cNvPr>
          <p:cNvSpPr txBox="1"/>
          <p:nvPr/>
        </p:nvSpPr>
        <p:spPr>
          <a:xfrm>
            <a:off x="7165670" y="5881806"/>
            <a:ext cx="354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1 and 2: Evaluation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6F29293-7938-2C57-E1A1-E13120A85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8" y="1471998"/>
            <a:ext cx="4117860" cy="153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658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Experimental Results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2" y="1136799"/>
            <a:ext cx="61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TimeWindow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LinearSOH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Regression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BE54F9-2FEC-0927-2039-946106CF072E}"/>
              </a:ext>
            </a:extLst>
          </p:cNvPr>
          <p:cNvSpPr txBox="1"/>
          <p:nvPr/>
        </p:nvSpPr>
        <p:spPr>
          <a:xfrm>
            <a:off x="1416968" y="5614476"/>
            <a:ext cx="2743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Target: 80% capacity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E1DD06-B575-59DE-35ED-8FC0F6F6E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101" y="940162"/>
            <a:ext cx="2288539" cy="28658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7CD5F69-CD39-DA31-6A54-F306BDC6E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246" y="2287847"/>
            <a:ext cx="3925103" cy="31497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5F6777F-D625-93FF-3EE0-29CBBCCBE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3" y="2322720"/>
            <a:ext cx="3873831" cy="310863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5433694-2AF0-1CDE-2BB7-A8A5D7C5302D}"/>
              </a:ext>
            </a:extLst>
          </p:cNvPr>
          <p:cNvSpPr txBox="1"/>
          <p:nvPr/>
        </p:nvSpPr>
        <p:spPr>
          <a:xfrm>
            <a:off x="5233246" y="5611923"/>
            <a:ext cx="392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Difficulty: Capacity Regeneration</a:t>
            </a:r>
          </a:p>
        </p:txBody>
      </p:sp>
    </p:spTree>
    <p:extLst>
      <p:ext uri="{BB962C8B-B14F-4D97-AF65-F5344CB8AC3E}">
        <p14:creationId xmlns:p14="http://schemas.microsoft.com/office/powerpoint/2010/main" val="23012621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/>
          <a:srcRect t="36370" b="14628"/>
          <a:stretch>
            <a:fillRect/>
          </a:stretch>
        </p:blipFill>
        <p:spPr>
          <a:xfrm>
            <a:off x="1688496" y="1819116"/>
            <a:ext cx="8547460" cy="20672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30166" y="669532"/>
            <a:ext cx="7731668" cy="1061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锂电池最大市场，目前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多个国家或地区已经宣布退出燃油车时间表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2021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年全球新能源汽车销量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650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万辆（占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9%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），同期增长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108%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上半年中国销售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250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万辆，同比大增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121%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，欧洲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114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万辆，北美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84384" y="3876980"/>
            <a:ext cx="7253411" cy="2928958"/>
            <a:chOff x="2095473" y="3876980"/>
            <a:chExt cx="7253411" cy="292895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5473" y="3876980"/>
              <a:ext cx="7253411" cy="292895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666976" y="4000505"/>
              <a:ext cx="4572000" cy="121571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spcAft>
                  <a:spcPts val="1200"/>
                </a:spcAft>
              </a:pPr>
              <a:r>
                <a:rPr lang="zh-CN" altLang="en-US" sz="13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预计新能源汽车销量占比</a:t>
              </a:r>
              <a:r>
                <a:rPr lang="en-US" altLang="zh-CN" sz="13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:2025</a:t>
              </a:r>
              <a:r>
                <a:rPr lang="zh-CN" altLang="en-US" sz="13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3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r>
                <a:rPr lang="zh-CN" altLang="en-US" sz="13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3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2030</a:t>
              </a:r>
              <a:r>
                <a:rPr lang="zh-CN" altLang="en-US" sz="13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3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</a:p>
            <a:p>
              <a:pPr marL="285750" indent="-285750">
                <a:spcAft>
                  <a:spcPts val="1200"/>
                </a:spcAft>
              </a:pPr>
              <a:r>
                <a:rPr lang="zh-CN" altLang="en-US" sz="13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全球电动车锂离子电池消耗量</a:t>
              </a:r>
              <a:r>
                <a:rPr lang="zh-CN" altLang="en-US" sz="13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年增长率</a:t>
              </a:r>
              <a:r>
                <a:rPr lang="en-US" altLang="zh-CN" sz="13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26%</a:t>
              </a:r>
            </a:p>
            <a:p>
              <a:r>
                <a:rPr lang="en-US" altLang="zh-CN" sz="1400" dirty="0"/>
                <a:t>《</a:t>
              </a:r>
              <a:r>
                <a:rPr lang="zh-CN" altLang="en-US" sz="1400" dirty="0"/>
                <a:t>新能源汽车产业发展规划</a:t>
              </a:r>
              <a:r>
                <a:rPr lang="en-US" altLang="zh-CN" sz="1400" dirty="0"/>
                <a:t>2021-2035》</a:t>
              </a:r>
              <a:endParaRPr lang="zh-CN" altLang="en-US" sz="1400" dirty="0"/>
            </a:p>
            <a:p>
              <a:pPr marL="285750" indent="-285750">
                <a:spcAft>
                  <a:spcPts val="1200"/>
                </a:spcAft>
              </a:pPr>
              <a:endParaRPr lang="en-US" altLang="zh-CN" sz="13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058" y="3929042"/>
            <a:ext cx="4493062" cy="29289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34226" y="10160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电动汽车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Experimental Results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2" y="1136799"/>
            <a:ext cx="525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TimeWindow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LinearSOH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Regression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2490408-9B55-7AE5-CA12-165317D4F41F}"/>
              </a:ext>
            </a:extLst>
          </p:cNvPr>
          <p:cNvGrpSpPr/>
          <p:nvPr/>
        </p:nvGrpSpPr>
        <p:grpSpPr>
          <a:xfrm>
            <a:off x="4504775" y="1659527"/>
            <a:ext cx="3683262" cy="5070838"/>
            <a:chOff x="3309129" y="1555693"/>
            <a:chExt cx="3633980" cy="5619921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5865E0E-B32A-6BB0-C4DC-E4078561F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129" y="1555693"/>
              <a:ext cx="3633979" cy="187330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6EE92B7-3DFA-135D-D3E2-AD6D3458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129" y="5302307"/>
              <a:ext cx="3633979" cy="1873307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D507ABE-CBF7-B557-06BB-5D69BE9CB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130" y="3429000"/>
              <a:ext cx="3633979" cy="1873307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AE79A4A-552C-FBFA-A55C-864CD1AA1CE0}"/>
              </a:ext>
            </a:extLst>
          </p:cNvPr>
          <p:cNvSpPr txBox="1"/>
          <p:nvPr/>
        </p:nvSpPr>
        <p:spPr>
          <a:xfrm>
            <a:off x="402172" y="1995726"/>
            <a:ext cx="3376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Training data: 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of a time window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EDFC94D-DEBB-19C0-4042-8B96B83FF648}"/>
              </a:ext>
            </a:extLst>
          </p:cNvPr>
          <p:cNvSpPr txBox="1"/>
          <p:nvPr/>
        </p:nvSpPr>
        <p:spPr>
          <a:xfrm>
            <a:off x="8594167" y="5649126"/>
            <a:ext cx="13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600-700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A6240CF-937A-27CD-89D2-50F4C6FBB18A}"/>
              </a:ext>
            </a:extLst>
          </p:cNvPr>
          <p:cNvSpPr txBox="1"/>
          <p:nvPr/>
        </p:nvSpPr>
        <p:spPr>
          <a:xfrm>
            <a:off x="8594167" y="4006594"/>
            <a:ext cx="1333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550-650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F167156-5820-DA99-7204-D8E361A618D1}"/>
              </a:ext>
            </a:extLst>
          </p:cNvPr>
          <p:cNvSpPr txBox="1"/>
          <p:nvPr/>
        </p:nvSpPr>
        <p:spPr>
          <a:xfrm>
            <a:off x="8594167" y="2380506"/>
            <a:ext cx="14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500-600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6F25FEE-4E07-17B7-39A6-DFCBE5CE3568}"/>
              </a:ext>
            </a:extLst>
          </p:cNvPr>
          <p:cNvSpPr txBox="1"/>
          <p:nvPr/>
        </p:nvSpPr>
        <p:spPr>
          <a:xfrm>
            <a:off x="402172" y="3131652"/>
            <a:ext cx="3494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 Window Size: 100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Step: 50</a:t>
            </a:r>
          </a:p>
        </p:txBody>
      </p:sp>
    </p:spTree>
    <p:extLst>
      <p:ext uri="{BB962C8B-B14F-4D97-AF65-F5344CB8AC3E}">
        <p14:creationId xmlns:p14="http://schemas.microsoft.com/office/powerpoint/2010/main" val="213315771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Future Works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835622" y="1475246"/>
            <a:ext cx="10119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 enhance the accuracy and applicability of our model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Expanding Battery Testing Scope: Testing and Analysis across Various Battery Types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Refined Feature Extraction from Electrochemical Impedance Spectroscopy (EIS)  curves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1D8B9F3-19C1-FD3F-D757-B043168140C6}"/>
              </a:ext>
            </a:extLst>
          </p:cNvPr>
          <p:cNvGraphicFramePr/>
          <p:nvPr/>
        </p:nvGraphicFramePr>
        <p:xfrm>
          <a:off x="1027143" y="3327502"/>
          <a:ext cx="9375642" cy="275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8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69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Plan</a:t>
                      </a:r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Time F</a:t>
                      </a:r>
                      <a:r>
                        <a:rPr lang="zh-CN" altLang="en-US" dirty="0"/>
                        <a:t>rame</a:t>
                      </a:r>
                    </a:p>
                  </a:txBody>
                  <a:tcPr anchor="ctr" anchorCtr="1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Evaluate proposed methods on 6 datasets we already had</a:t>
                      </a:r>
                      <a:endParaRPr lang="zh-CN" altLang="en-US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3.18 – 3.31</a:t>
                      </a:r>
                      <a:endParaRPr lang="zh-CN" altLang="en-US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Refine EIS features extracting</a:t>
                      </a:r>
                      <a:endParaRPr lang="zh-CN" altLang="en-US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 – 4.14</a:t>
                      </a:r>
                      <a:endParaRPr lang="zh-CN" altLang="en-US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035482"/>
                  </a:ext>
                </a:extLst>
              </a:tr>
              <a:tr h="452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Evaluate with refined methods</a:t>
                      </a:r>
                      <a:endParaRPr lang="zh-CN" altLang="en-US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4.15-4.28</a:t>
                      </a:r>
                      <a:endParaRPr lang="zh-CN" altLang="en-US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098619"/>
                  </a:ext>
                </a:extLst>
              </a:tr>
              <a:tr h="452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Prepare materials</a:t>
                      </a:r>
                      <a:endParaRPr lang="zh-CN" altLang="en-US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0" u="none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4.29 - </a:t>
                      </a:r>
                      <a:endParaRPr lang="zh-CN" altLang="en-US" sz="1800" b="0" u="none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35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9301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Reference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1152" y="1199399"/>
            <a:ext cx="1141408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/>
              <a:t>1．</a:t>
            </a:r>
            <a:r>
              <a:rPr lang="en-US" altLang="zh-CN" dirty="0"/>
              <a:t>Wang, S., Jin, S., Bai, D., Fan, Y., Shi, H., &amp; Fernandez, C. (2021). A critical review of improved deep learning methods for the remaining useful life prediction of lithium-ion batteries. Energy Reports, 7, 5562–5574. </a:t>
            </a:r>
            <a:r>
              <a:rPr lang="en-US" altLang="zh-CN" dirty="0">
                <a:hlinkClick r:id="rId3"/>
              </a:rPr>
              <a:t>https://doi.org/10.1016/j.egyr.2021.08.182</a:t>
            </a:r>
            <a:endParaRPr lang="en-US" altLang="zh-CN" dirty="0"/>
          </a:p>
          <a:p>
            <a:r>
              <a:rPr dirty="0"/>
              <a:t>2．</a:t>
            </a:r>
            <a:r>
              <a:rPr lang="en-US" altLang="zh-CN" dirty="0"/>
              <a:t>Ansari, S., </a:t>
            </a:r>
            <a:r>
              <a:rPr lang="en-US" altLang="zh-CN" dirty="0" err="1"/>
              <a:t>Ayob</a:t>
            </a:r>
            <a:r>
              <a:rPr lang="en-US" altLang="zh-CN" dirty="0"/>
              <a:t>, A., Hossain </a:t>
            </a:r>
            <a:r>
              <a:rPr lang="en-US" altLang="zh-CN" dirty="0" err="1"/>
              <a:t>Lipu</a:t>
            </a:r>
            <a:r>
              <a:rPr lang="en-US" altLang="zh-CN" dirty="0"/>
              <a:t>, M. S., Hussain, A., &amp; Saad, M. H. M. (2022). Remaining useful life prediction for lithium-ion battery storage system: A comprehensive review of methods, key factors, issues and future outlook. Energy Reports, 8, 12153–12185. </a:t>
            </a:r>
            <a:r>
              <a:rPr lang="en-US" altLang="zh-CN" dirty="0">
                <a:hlinkClick r:id="rId4"/>
              </a:rPr>
              <a:t>https://doi.org/10.1016/j.egyr.2022.09.043</a:t>
            </a:r>
            <a:endParaRPr lang="en-US" altLang="zh-CN" dirty="0"/>
          </a:p>
          <a:p>
            <a:r>
              <a:rPr dirty="0"/>
              <a:t>3．</a:t>
            </a:r>
            <a:r>
              <a:rPr lang="en-US" altLang="zh-CN" dirty="0"/>
              <a:t>Wang, S., Jin, S., Deng, D., &amp; Fernandez, C. (2021). A Critical Review of Online Battery Remaining Useful Lifetime Prediction Methods. Frontiers in Mechanical Engineering, 7. </a:t>
            </a:r>
            <a:r>
              <a:rPr lang="en-US" altLang="zh-CN" dirty="0">
                <a:hlinkClick r:id="rId5"/>
              </a:rPr>
              <a:t>https://doi.org/10.3389/fmech.2021.719718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．</a:t>
            </a:r>
            <a:r>
              <a:rPr lang="en-US" altLang="zh-CN" dirty="0"/>
              <a:t>Park, K., Choi, Y., Choi, W. J., Ryu, H.-Y., &amp; Kim, H. (2020). LSTM-Based Battery Remaining Useful Life Prediction With Multi-Channel Charging Profiles. IEEE Access, 8, 20786–20798. </a:t>
            </a:r>
            <a:r>
              <a:rPr lang="en-US" altLang="zh-CN" dirty="0">
                <a:hlinkClick r:id="rId6"/>
              </a:rPr>
              <a:t>https://doi.org/10.1109/access.2020.2968939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．</a:t>
            </a:r>
            <a:r>
              <a:rPr lang="en-US" altLang="zh-CN" dirty="0"/>
              <a:t>Xu, Q., Wu, M., Khoo, E., Chen, Z., &amp; Li, X. (2023). A Hybrid Ensemble Deep Learning Approach for Early Prediction of Battery Remaining Useful Life. IEEE/CAA Journal of </a:t>
            </a:r>
            <a:r>
              <a:rPr lang="en-US" altLang="zh-CN" dirty="0" err="1"/>
              <a:t>Automatica</a:t>
            </a:r>
            <a:r>
              <a:rPr lang="en-US" altLang="zh-CN" dirty="0"/>
              <a:t> </a:t>
            </a:r>
            <a:r>
              <a:rPr lang="en-US" altLang="zh-CN" dirty="0" err="1"/>
              <a:t>Sinica</a:t>
            </a:r>
            <a:r>
              <a:rPr lang="en-US" altLang="zh-CN" dirty="0"/>
              <a:t>, 10(1), 177–187.</a:t>
            </a:r>
          </a:p>
          <a:p>
            <a:r>
              <a:rPr lang="en-US" altLang="zh-CN" dirty="0">
                <a:hlinkClick r:id="rId7"/>
              </a:rPr>
              <a:t>https://doi.org/10.1109/jas.2023.123024</a:t>
            </a:r>
            <a:endParaRPr lang="en-US" altLang="zh-CN" dirty="0"/>
          </a:p>
          <a:p>
            <a:r>
              <a:rPr dirty="0"/>
              <a:t>6．</a:t>
            </a:r>
            <a:r>
              <a:rPr lang="en-US" altLang="zh-CN" dirty="0"/>
              <a:t>Lu, J., Xiong, R., Tian, J., Wang, C., &amp; Sun, F. (2023). Deep learning to estimate lithium-ion battery state of health without additional degradation experiments. Nature Communications, 14(1). </a:t>
            </a:r>
            <a:r>
              <a:rPr lang="en-US" altLang="zh-CN" dirty="0">
                <a:hlinkClick r:id="rId8"/>
              </a:rPr>
              <a:t>https://doi.org/10.1038/s41467-023-38458-w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．</a:t>
            </a:r>
            <a:r>
              <a:rPr lang="en-US" altLang="zh-CN" dirty="0"/>
              <a:t>Zhang, Y., Tang, Q., Zhang, Y., Wang, J., Stimming, U., &amp; Lee, A. A. (2020). Identifying degradation patterns of lithium ion batteries from impedance spectroscopy using machine learning. Nature Communications, 11(1). </a:t>
            </a:r>
            <a:r>
              <a:rPr lang="en-US" altLang="zh-CN" dirty="0">
                <a:hlinkClick r:id="rId9"/>
              </a:rPr>
              <a:t>https://doi.org/10.1038/s41467-020-15235-7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13723" y="2111737"/>
            <a:ext cx="5925064" cy="841191"/>
          </a:xfrm>
        </p:spPr>
        <p:txBody>
          <a:bodyPr>
            <a:noAutofit/>
          </a:bodyPr>
          <a:lstStyle/>
          <a:p>
            <a:r>
              <a:rPr lang="en-US" altLang="zh-CN" sz="66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Q&amp;A</a:t>
            </a:r>
            <a:endParaRPr lang="zh-CN" altLang="en-US" sz="66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3113723" y="2995295"/>
            <a:ext cx="5964555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25" y="3089123"/>
            <a:ext cx="6206776" cy="33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50861" y="910414"/>
            <a:ext cx="9090279" cy="175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电池的下一个超万亿美金市场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年中国发布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关于加快推动新型储能发展的指导意见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2025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年，装机规模达到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30GW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2030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年全面市场化发展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9123"/>
            <a:ext cx="5355080" cy="36043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34226" y="16449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储能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3970" y="127905"/>
            <a:ext cx="1221994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Background, Significance and Objectives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584E087-4D7E-911A-CECE-7E31999A5C3F}"/>
              </a:ext>
            </a:extLst>
          </p:cNvPr>
          <p:cNvSpPr txBox="1"/>
          <p:nvPr/>
        </p:nvSpPr>
        <p:spPr>
          <a:xfrm>
            <a:off x="464414" y="1056312"/>
            <a:ext cx="8670255" cy="2426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Advantage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Improve battery performance and safety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Provides support for the secondary utilization of batteries to ensure the reliability of the secondary utilization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8F5BB6-AB22-AC34-D631-DF70D5F5E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4" y="3683038"/>
            <a:ext cx="7299394" cy="30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678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D6FA940-BF17-93D6-E524-4A0991DBC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951" y="1896272"/>
            <a:ext cx="6230104" cy="1532727"/>
          </a:xfrm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Material Science Part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李宗润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A5C43D-96BD-B578-C29F-0A04C2B7FA4F}"/>
              </a:ext>
            </a:extLst>
          </p:cNvPr>
          <p:cNvSpPr txBox="1"/>
          <p:nvPr/>
        </p:nvSpPr>
        <p:spPr>
          <a:xfrm>
            <a:off x="7057902" y="2809951"/>
            <a:ext cx="3365770" cy="123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Process Report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30480201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 report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7EFEB9-767F-A0A5-1431-215C6785C9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8" b="8707"/>
          <a:stretch/>
        </p:blipFill>
        <p:spPr>
          <a:xfrm>
            <a:off x="407775" y="988805"/>
            <a:ext cx="3540620" cy="2584156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9567740-9399-FC0A-0EA0-0ED89111AC58}"/>
              </a:ext>
            </a:extLst>
          </p:cNvPr>
          <p:cNvSpPr/>
          <p:nvPr/>
        </p:nvSpPr>
        <p:spPr>
          <a:xfrm>
            <a:off x="407774" y="931027"/>
            <a:ext cx="3585728" cy="4206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Electrochemical Workstation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59DD003-08B2-DB1C-EADC-FA803F0B1A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1" b="17438"/>
          <a:stretch/>
        </p:blipFill>
        <p:spPr>
          <a:xfrm>
            <a:off x="407775" y="3572961"/>
            <a:ext cx="3540620" cy="2655672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53D7988-D1F7-F9BC-AB9E-E443F8671FC8}"/>
              </a:ext>
            </a:extLst>
          </p:cNvPr>
          <p:cNvSpPr/>
          <p:nvPr/>
        </p:nvSpPr>
        <p:spPr>
          <a:xfrm>
            <a:off x="385221" y="3653740"/>
            <a:ext cx="3585728" cy="42068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3E65A07-DDBA-EE0D-0F8A-DE7F2D237D77}"/>
              </a:ext>
            </a:extLst>
          </p:cNvPr>
          <p:cNvSpPr/>
          <p:nvPr/>
        </p:nvSpPr>
        <p:spPr>
          <a:xfrm>
            <a:off x="385221" y="6309412"/>
            <a:ext cx="3585728" cy="420683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Cycle test equipment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C007183-F673-CDBE-1EC2-788848BCD39D}"/>
              </a:ext>
            </a:extLst>
          </p:cNvPr>
          <p:cNvSpPr txBox="1"/>
          <p:nvPr/>
        </p:nvSpPr>
        <p:spPr>
          <a:xfrm>
            <a:off x="4571999" y="1138335"/>
            <a:ext cx="54770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Progress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 platform: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Electrochemical Workstation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Battery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SANYO&amp;PANA (4.3V) 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18650 (4.3V)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Button battery: LIR2032 (3.6V)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 report</a:t>
            </a:r>
            <a:endParaRPr lang="en-US" altLang="zh-CN" sz="3100" b="1" dirty="0">
              <a:solidFill>
                <a:srgbClr val="00206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F63CC20-275E-A9FD-F1E2-38C4A03E9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" y="1946239"/>
            <a:ext cx="5451252" cy="32135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865831-D40D-E35E-F644-57A9EEA2A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56" y="914400"/>
            <a:ext cx="6721344" cy="5943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66A90A-CEB2-EBDE-4B7C-5A0B1567068E}"/>
              </a:ext>
            </a:extLst>
          </p:cNvPr>
          <p:cNvSpPr txBox="1"/>
          <p:nvPr/>
        </p:nvSpPr>
        <p:spPr>
          <a:xfrm>
            <a:off x="263760" y="1287145"/>
            <a:ext cx="5477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63277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1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Plan</a:t>
            </a:r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4B848E-9CA4-F6F7-0D67-A38F7BE4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5" t="39728" r="26508" b="15510"/>
          <a:stretch/>
        </p:blipFill>
        <p:spPr>
          <a:xfrm rot="5400000">
            <a:off x="205908" y="2684989"/>
            <a:ext cx="3610955" cy="32021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6BC6A78-E3C0-0CCA-5CAA-111D4F217DA8}"/>
              </a:ext>
            </a:extLst>
          </p:cNvPr>
          <p:cNvSpPr txBox="1"/>
          <p:nvPr/>
        </p:nvSpPr>
        <p:spPr>
          <a:xfrm>
            <a:off x="410302" y="1084597"/>
            <a:ext cx="4226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Button cell test: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Model</a:t>
            </a:r>
            <a:r>
              <a:rPr lang="zh-CN" altLang="en-US" dirty="0"/>
              <a:t>：</a:t>
            </a:r>
            <a:r>
              <a:rPr lang="en-US" altLang="zh-CN" dirty="0"/>
              <a:t>LIR2032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4121CC-37C4-9DEC-C032-1A967919FEC2}"/>
              </a:ext>
            </a:extLst>
          </p:cNvPr>
          <p:cNvSpPr/>
          <p:nvPr/>
        </p:nvSpPr>
        <p:spPr>
          <a:xfrm>
            <a:off x="6287713" y="1337854"/>
            <a:ext cx="1324947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CC</a:t>
            </a:r>
            <a:endParaRPr lang="zh-CN" altLang="en-US" b="1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44DA53AA-AB90-D9D5-7B7A-8295818157D3}"/>
              </a:ext>
            </a:extLst>
          </p:cNvPr>
          <p:cNvSpPr/>
          <p:nvPr/>
        </p:nvSpPr>
        <p:spPr>
          <a:xfrm>
            <a:off x="6765492" y="2012477"/>
            <a:ext cx="289249" cy="34523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9A177B-0992-6160-244C-7EA33950FBDD}"/>
              </a:ext>
            </a:extLst>
          </p:cNvPr>
          <p:cNvSpPr/>
          <p:nvPr/>
        </p:nvSpPr>
        <p:spPr>
          <a:xfrm>
            <a:off x="6311998" y="2528727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CV</a:t>
            </a:r>
            <a:endParaRPr lang="zh-CN" altLang="en-US" b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6BDE097-DAD1-0CF1-0F39-6B0E48454E1E}"/>
              </a:ext>
            </a:extLst>
          </p:cNvPr>
          <p:cNvSpPr/>
          <p:nvPr/>
        </p:nvSpPr>
        <p:spPr>
          <a:xfrm>
            <a:off x="6311998" y="3719600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Rest</a:t>
            </a:r>
            <a:endParaRPr lang="zh-CN" altLang="en-US" b="1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10B016C4-E076-3659-1459-512230C18C9C}"/>
              </a:ext>
            </a:extLst>
          </p:cNvPr>
          <p:cNvSpPr/>
          <p:nvPr/>
        </p:nvSpPr>
        <p:spPr>
          <a:xfrm>
            <a:off x="6765491" y="3229687"/>
            <a:ext cx="289249" cy="34523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2DF023C9-63E9-D960-FAAB-DE196915A124}"/>
              </a:ext>
            </a:extLst>
          </p:cNvPr>
          <p:cNvSpPr/>
          <p:nvPr/>
        </p:nvSpPr>
        <p:spPr>
          <a:xfrm>
            <a:off x="6789777" y="4399635"/>
            <a:ext cx="289249" cy="34523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CEBED05-95F4-97B5-0B2C-A1AE7A205EDB}"/>
              </a:ext>
            </a:extLst>
          </p:cNvPr>
          <p:cNvSpPr/>
          <p:nvPr/>
        </p:nvSpPr>
        <p:spPr>
          <a:xfrm>
            <a:off x="6311998" y="4921297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EIS</a:t>
            </a:r>
            <a:endParaRPr lang="zh-CN" altLang="en-US" b="1" dirty="0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495726EB-D59F-E50A-E536-DA949C501C5C}"/>
              </a:ext>
            </a:extLst>
          </p:cNvPr>
          <p:cNvSpPr/>
          <p:nvPr/>
        </p:nvSpPr>
        <p:spPr>
          <a:xfrm>
            <a:off x="6789777" y="5685919"/>
            <a:ext cx="289249" cy="34523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BD1CB3D-F03A-99AE-B41F-53C2B4ABF0DA}"/>
              </a:ext>
            </a:extLst>
          </p:cNvPr>
          <p:cNvSpPr/>
          <p:nvPr/>
        </p:nvSpPr>
        <p:spPr>
          <a:xfrm>
            <a:off x="6311998" y="6207581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Discharge</a:t>
            </a:r>
            <a:endParaRPr lang="zh-CN" altLang="en-US" b="1" dirty="0"/>
          </a:p>
        </p:txBody>
      </p:sp>
      <p:sp>
        <p:nvSpPr>
          <p:cNvPr id="23" name="箭头: 直角上 22">
            <a:extLst>
              <a:ext uri="{FF2B5EF4-FFF2-40B4-BE49-F238E27FC236}">
                <a16:creationId xmlns:a16="http://schemas.microsoft.com/office/drawing/2014/main" id="{51237F93-1DF6-5068-6749-0EC4B31D6C43}"/>
              </a:ext>
            </a:extLst>
          </p:cNvPr>
          <p:cNvSpPr/>
          <p:nvPr/>
        </p:nvSpPr>
        <p:spPr>
          <a:xfrm>
            <a:off x="8020552" y="4399635"/>
            <a:ext cx="1139670" cy="2226022"/>
          </a:xfrm>
          <a:prstGeom prst="bent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A1A1D44-4441-403A-6BAA-2F96A15A5F70}"/>
              </a:ext>
            </a:extLst>
          </p:cNvPr>
          <p:cNvSpPr/>
          <p:nvPr/>
        </p:nvSpPr>
        <p:spPr>
          <a:xfrm>
            <a:off x="8220603" y="3719600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Record</a:t>
            </a:r>
            <a:endParaRPr lang="zh-CN" altLang="en-US" b="1" dirty="0"/>
          </a:p>
        </p:txBody>
      </p:sp>
      <p:sp>
        <p:nvSpPr>
          <p:cNvPr id="27" name="箭头: 直角上 26">
            <a:extLst>
              <a:ext uri="{FF2B5EF4-FFF2-40B4-BE49-F238E27FC236}">
                <a16:creationId xmlns:a16="http://schemas.microsoft.com/office/drawing/2014/main" id="{302F1200-16F9-1990-18B6-65A30536E2CF}"/>
              </a:ext>
            </a:extLst>
          </p:cNvPr>
          <p:cNvSpPr/>
          <p:nvPr/>
        </p:nvSpPr>
        <p:spPr>
          <a:xfrm rot="16200000">
            <a:off x="7382992" y="1975415"/>
            <a:ext cx="2285482" cy="1010360"/>
          </a:xfrm>
          <a:prstGeom prst="bentUpArrow">
            <a:avLst>
              <a:gd name="adj1" fmla="val 30859"/>
              <a:gd name="adj2" fmla="val 25000"/>
              <a:gd name="adj3" fmla="val 25000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60A9FA3-EC52-672E-29DF-F68DBB4DD8D9}"/>
              </a:ext>
            </a:extLst>
          </p:cNvPr>
          <p:cNvSpPr txBox="1"/>
          <p:nvPr/>
        </p:nvSpPr>
        <p:spPr>
          <a:xfrm>
            <a:off x="4413450" y="1327869"/>
            <a:ext cx="422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 cycle: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2097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60*294"/>
  <p:tag name="TABLE_ENDDRAG_RECT" val="83*204*760*29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1421</Words>
  <Application>Microsoft Office PowerPoint</Application>
  <PresentationFormat>宽屏</PresentationFormat>
  <Paragraphs>313</Paragraphs>
  <Slides>33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Tahoma</vt:lpstr>
      <vt:lpstr>Times New Roman</vt:lpstr>
      <vt:lpstr>Wingdings</vt:lpstr>
      <vt:lpstr>Office 主题​​</vt:lpstr>
      <vt:lpstr>电池全生命周期健康管理</vt:lpstr>
      <vt:lpstr>Outline</vt:lpstr>
      <vt:lpstr>PowerPoint 演示文稿</vt:lpstr>
      <vt:lpstr>PowerPoint 演示文稿</vt:lpstr>
      <vt:lpstr>Background, Significance and Objectives</vt:lpstr>
      <vt:lpstr>Material Science Part  李宗润</vt:lpstr>
      <vt:lpstr>Progress report</vt:lpstr>
      <vt:lpstr>Progress report</vt:lpstr>
      <vt:lpstr>Plan </vt:lpstr>
      <vt:lpstr>Microelectronics Part  徐涵</vt:lpstr>
      <vt:lpstr>Progress report</vt:lpstr>
      <vt:lpstr>Progress report</vt:lpstr>
      <vt:lpstr>Progress report</vt:lpstr>
      <vt:lpstr>Progress report</vt:lpstr>
      <vt:lpstr>Progress report</vt:lpstr>
      <vt:lpstr>Progress report</vt:lpstr>
      <vt:lpstr>Progress report</vt:lpstr>
      <vt:lpstr>Progress report</vt:lpstr>
      <vt:lpstr>Progress report</vt:lpstr>
      <vt:lpstr>Plan </vt:lpstr>
      <vt:lpstr>Computer Science Part  王浩羽</vt:lpstr>
      <vt:lpstr>Goals and Objectives</vt:lpstr>
      <vt:lpstr>Proposed Methods</vt:lpstr>
      <vt:lpstr>Data Exploration</vt:lpstr>
      <vt:lpstr>Data Exploration</vt:lpstr>
      <vt:lpstr>Data Processing</vt:lpstr>
      <vt:lpstr>Experimental Results</vt:lpstr>
      <vt:lpstr>Experimental Results</vt:lpstr>
      <vt:lpstr>Experimental Results</vt:lpstr>
      <vt:lpstr>Experimental Results</vt:lpstr>
      <vt:lpstr>Future Works</vt:lpstr>
      <vt:lpstr>Reference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第一届光学知识竞赛</dc:title>
  <dc:creator>郑金涛</dc:creator>
  <cp:lastModifiedBy>Haoyu Wang</cp:lastModifiedBy>
  <cp:revision>132</cp:revision>
  <dcterms:created xsi:type="dcterms:W3CDTF">2018-03-09T10:15:00Z</dcterms:created>
  <dcterms:modified xsi:type="dcterms:W3CDTF">2024-04-05T02:23:56Z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2052-11.8.2.8361</vt:lpwstr>
  </property>
</Properties>
</file>